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_rels/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9.png" ContentType="image/png"/>
  <Override PartName="/ppt/media/image56.png" ContentType="image/png"/>
  <Override PartName="/ppt/media/image54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21.png" ContentType="image/png"/>
  <Override PartName="/ppt/media/image13.png" ContentType="image/png"/>
  <Override PartName="/ppt/media/image19.png" ContentType="image/png"/>
  <Override PartName="/ppt/media/image12.jpeg" ContentType="image/jpeg"/>
  <Override PartName="/ppt/media/image69.png" ContentType="image/png"/>
  <Override PartName="/ppt/media/image10.png" ContentType="image/png"/>
  <Override PartName="/ppt/media/image53.png" ContentType="image/png"/>
  <Override PartName="/ppt/media/image3.png" ContentType="image/png"/>
  <Override PartName="/ppt/media/image4.jpeg" ContentType="image/jpeg"/>
  <Override PartName="/ppt/media/image38.png" ContentType="image/png"/>
  <Override PartName="/ppt/media/image9.jpeg" ContentType="image/jpeg"/>
  <Override PartName="/ppt/media/image35.png" ContentType="image/png"/>
  <Override PartName="/ppt/media/image57.png" ContentType="image/png"/>
  <Override PartName="/ppt/media/image7.png" ContentType="image/png"/>
  <Override PartName="/ppt/media/image22.png" ContentType="image/png"/>
  <Override PartName="/ppt/media/image70.jpeg" ContentType="image/jpeg"/>
  <Override PartName="/ppt/media/image14.jpeg" ContentType="image/jpeg"/>
  <Override PartName="/ppt/media/image23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58.png" ContentType="image/png"/>
  <Override PartName="/ppt/media/image8.png" ContentType="image/png"/>
  <Override PartName="/ppt/media/image6.jpeg" ContentType="image/jpeg"/>
  <Override PartName="/ppt/media/image11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slideLayouts/slideLayout2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3004800" cy="97536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0728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8564760" y="228204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501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460728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8564760" y="5236560"/>
            <a:ext cx="376848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650160" y="389160"/>
            <a:ext cx="11703600" cy="75492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647040" y="523656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5016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647040" y="2282040"/>
            <a:ext cx="571104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50160" y="5236560"/>
            <a:ext cx="11703600" cy="2697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1.pdf" descr=""/>
          <p:cNvPicPr/>
          <p:nvPr/>
        </p:nvPicPr>
        <p:blipFill>
          <a:blip r:embed="rId2"/>
          <a:stretch/>
        </p:blipFill>
        <p:spPr>
          <a:xfrm>
            <a:off x="11688480" y="461880"/>
            <a:ext cx="863280" cy="453960"/>
          </a:xfrm>
          <a:prstGeom prst="rect">
            <a:avLst/>
          </a:prstGeom>
          <a:ln w="1260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11872080" y="9114120"/>
            <a:ext cx="816480" cy="5083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1.pdf" descr=""/>
          <p:cNvPicPr/>
          <p:nvPr/>
        </p:nvPicPr>
        <p:blipFill>
          <a:blip r:embed="rId2"/>
          <a:stretch/>
        </p:blipFill>
        <p:spPr>
          <a:xfrm>
            <a:off x="11688480" y="461880"/>
            <a:ext cx="863280" cy="453960"/>
          </a:xfrm>
          <a:prstGeom prst="rect">
            <a:avLst/>
          </a:prstGeom>
          <a:ln w="12600"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455760" y="447120"/>
            <a:ext cx="10948680" cy="4186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spAutoFit/>
          </a:bodyPr>
          <a:p>
            <a:pPr>
              <a:lnSpc>
                <a:spcPts val="1100"/>
              </a:lnSpc>
            </a:pPr>
            <a:r>
              <a:rPr b="0" lang="de-DE" sz="1100" spc="-1" strike="noStrike">
                <a:solidFill>
                  <a:srgbClr val="0065bd"/>
                </a:solidFill>
                <a:latin typeface="Arial"/>
                <a:ea typeface="Arial"/>
              </a:rPr>
              <a:t>Lehrstuhl für Angewandte Informatik- Kooperative Systeme</a:t>
            </a:r>
            <a:endParaRPr b="0" lang="de-DE" sz="1100" spc="-1" strike="noStrike">
              <a:latin typeface="Arial"/>
            </a:endParaRPr>
          </a:p>
          <a:p>
            <a:pPr>
              <a:lnSpc>
                <a:spcPts val="1100"/>
              </a:lnSpc>
            </a:pPr>
            <a:r>
              <a:rPr b="0" lang="de-DE" sz="1100" spc="-1" strike="noStrike">
                <a:solidFill>
                  <a:srgbClr val="0065bd"/>
                </a:solidFill>
                <a:latin typeface="Arial"/>
                <a:ea typeface="Arial"/>
              </a:rPr>
              <a:t>Fakultät für Informatik</a:t>
            </a:r>
            <a:endParaRPr b="0" lang="de-DE" sz="1100" spc="-1" strike="noStrike">
              <a:latin typeface="Arial"/>
            </a:endParaRPr>
          </a:p>
          <a:p>
            <a:pPr>
              <a:lnSpc>
                <a:spcPts val="1100"/>
              </a:lnSpc>
            </a:pPr>
            <a:r>
              <a:rPr b="0" lang="de-DE" sz="1100" spc="-1" strike="noStrike">
                <a:solidFill>
                  <a:srgbClr val="0065bd"/>
                </a:solidFill>
                <a:latin typeface="Arial"/>
                <a:ea typeface="Arial"/>
              </a:rPr>
              <a:t>Technische Universität München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11872080" y="9114120"/>
            <a:ext cx="816480" cy="508320"/>
          </a:xfrm>
          <a:prstGeom prst="rect">
            <a:avLst/>
          </a:prstGeom>
          <a:solidFill>
            <a:srgbClr val="ffffff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650160" y="389160"/>
            <a:ext cx="11703600" cy="1628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5" Type="http://schemas.openxmlformats.org/officeDocument/2006/relationships/image" Target="../media/image14.jpe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Relationship Id="rId15" Type="http://schemas.openxmlformats.org/officeDocument/2006/relationships/image" Target="../media/image24.png"/><Relationship Id="rId16" Type="http://schemas.openxmlformats.org/officeDocument/2006/relationships/image" Target="../media/image25.png"/><Relationship Id="rId17" Type="http://schemas.openxmlformats.org/officeDocument/2006/relationships/image" Target="../media/image26.png"/><Relationship Id="rId18" Type="http://schemas.openxmlformats.org/officeDocument/2006/relationships/image" Target="../media/image27.png"/><Relationship Id="rId19" Type="http://schemas.openxmlformats.org/officeDocument/2006/relationships/image" Target="../media/image28.png"/><Relationship Id="rId20" Type="http://schemas.openxmlformats.org/officeDocument/2006/relationships/image" Target="../media/image29.png"/><Relationship Id="rId21" Type="http://schemas.openxmlformats.org/officeDocument/2006/relationships/image" Target="../media/image30.png"/><Relationship Id="rId22" Type="http://schemas.openxmlformats.org/officeDocument/2006/relationships/image" Target="../media/image31.png"/><Relationship Id="rId23" Type="http://schemas.openxmlformats.org/officeDocument/2006/relationships/image" Target="../media/image32.png"/><Relationship Id="rId2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20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453960" y="1715040"/>
            <a:ext cx="12099960" cy="7250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ts val="4501"/>
              </a:lnSpc>
            </a:pPr>
            <a:r>
              <a:rPr b="0" lang="de-DE" sz="4100" spc="-1" strike="noStrike">
                <a:solidFill>
                  <a:srgbClr val="000000"/>
                </a:solidFill>
                <a:latin typeface="Arial"/>
                <a:ea typeface="Arial"/>
              </a:rPr>
              <a:t>XML Praktikum</a:t>
            </a:r>
            <a:endParaRPr b="0" lang="de-DE" sz="41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453960" y="2814120"/>
            <a:ext cx="12099960" cy="52621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14000"/>
              </a:lnSpc>
            </a:pPr>
            <a:r>
              <a:rPr b="0" lang="de-DE" sz="2200" spc="-1" strike="noStrike">
                <a:solidFill>
                  <a:srgbClr val="000000"/>
                </a:solidFill>
                <a:latin typeface="Arial"/>
                <a:ea typeface="Arial"/>
              </a:rPr>
              <a:t>Lovis Zenz, Xiaolin Ma, Emir Chalghaf, Rodeina Mohamed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14000"/>
              </a:lnSpc>
            </a:pPr>
            <a:r>
              <a:rPr b="0" lang="de-DE" sz="2200" spc="-1" strike="noStrike">
                <a:solidFill>
                  <a:srgbClr val="000000"/>
                </a:solidFill>
                <a:latin typeface="Arial"/>
                <a:ea typeface="Arial"/>
              </a:rPr>
              <a:t>Technische Universität München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14000"/>
              </a:lnSpc>
            </a:pPr>
            <a:r>
              <a:rPr b="0" lang="de-DE" sz="2200" spc="-1" strike="noStrike">
                <a:solidFill>
                  <a:srgbClr val="000000"/>
                </a:solidFill>
                <a:latin typeface="Arial"/>
                <a:ea typeface="Arial"/>
              </a:rPr>
              <a:t>Fakultät für Informatik 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14000"/>
              </a:lnSpc>
            </a:pPr>
            <a:r>
              <a:rPr b="0" lang="de-DE" sz="2200" spc="-1" strike="noStrike">
                <a:solidFill>
                  <a:srgbClr val="000000"/>
                </a:solidFill>
                <a:latin typeface="Arial"/>
                <a:ea typeface="Arial"/>
              </a:rPr>
              <a:t>Lehrstuhl für Angewandte Informatik/ Kooperative Systeme</a:t>
            </a:r>
            <a:endParaRPr b="0" lang="de-DE" sz="2200" spc="-1" strike="noStrike">
              <a:latin typeface="Arial"/>
            </a:endParaRPr>
          </a:p>
          <a:p>
            <a:pPr>
              <a:lnSpc>
                <a:spcPct val="114000"/>
              </a:lnSpc>
            </a:pPr>
            <a:r>
              <a:rPr b="0" lang="de-DE" sz="2200" spc="-1" strike="noStrike">
                <a:solidFill>
                  <a:srgbClr val="000000"/>
                </a:solidFill>
                <a:latin typeface="Arial"/>
                <a:ea typeface="Arial"/>
              </a:rPr>
              <a:t>München, 20. Mai 2019</a:t>
            </a:r>
            <a:endParaRPr b="0" lang="de-DE" sz="2200" spc="-1" strike="noStrike">
              <a:latin typeface="Arial"/>
            </a:endParaRPr>
          </a:p>
        </p:txBody>
      </p:sp>
      <p:pic>
        <p:nvPicPr>
          <p:cNvPr id="83" name="image4.png" descr=""/>
          <p:cNvPicPr/>
          <p:nvPr/>
        </p:nvPicPr>
        <p:blipFill>
          <a:blip r:embed="rId1"/>
          <a:stretch/>
        </p:blipFill>
        <p:spPr>
          <a:xfrm>
            <a:off x="7006680" y="2403000"/>
            <a:ext cx="5535720" cy="7348680"/>
          </a:xfrm>
          <a:prstGeom prst="rect">
            <a:avLst/>
          </a:prstGeom>
          <a:ln w="12600">
            <a:noFill/>
          </a:ln>
        </p:spPr>
      </p:pic>
      <p:sp>
        <p:nvSpPr>
          <p:cNvPr id="84" name="CustomShape 3"/>
          <p:cNvSpPr/>
          <p:nvPr/>
        </p:nvSpPr>
        <p:spPr>
          <a:xfrm>
            <a:off x="442440" y="9344880"/>
            <a:ext cx="919188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Prof. Dr. Anne Brüggemann-Klein | XML-Technologie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442440" y="9344880"/>
            <a:ext cx="919188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Prof. Dr. Anne Brüggemann-Klein | XML-Technologie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4509360" y="1254960"/>
            <a:ext cx="4010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1" lang="de-DE" sz="3600" spc="-1" strike="noStrike">
                <a:solidFill>
                  <a:srgbClr val="000000"/>
                </a:solidFill>
                <a:latin typeface="Arial"/>
                <a:ea typeface="Arial"/>
              </a:rPr>
              <a:t>Snippet from XML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2740680" y="2361600"/>
            <a:ext cx="7523280" cy="6866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42440" y="9344880"/>
            <a:ext cx="919188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Prof. Dr. Anne Brüggemann-Klein | XML-Technologie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4509720" y="1254960"/>
            <a:ext cx="393408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1" lang="de-DE" sz="3600" spc="-1" strike="noStrike">
                <a:solidFill>
                  <a:srgbClr val="000000"/>
                </a:solidFill>
                <a:latin typeface="Arial"/>
                <a:ea typeface="Arial"/>
              </a:rPr>
              <a:t>Snippet from XSL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166" name="图片 154" descr=""/>
          <p:cNvPicPr/>
          <p:nvPr/>
        </p:nvPicPr>
        <p:blipFill>
          <a:blip r:embed="rId1"/>
          <a:stretch/>
        </p:blipFill>
        <p:spPr>
          <a:xfrm>
            <a:off x="978840" y="2361600"/>
            <a:ext cx="11045520" cy="1864800"/>
          </a:xfrm>
          <a:prstGeom prst="rect">
            <a:avLst/>
          </a:prstGeom>
          <a:ln>
            <a:noFill/>
          </a:ln>
        </p:spPr>
      </p:pic>
      <p:pic>
        <p:nvPicPr>
          <p:cNvPr id="167" name="图片 157" descr=""/>
          <p:cNvPicPr/>
          <p:nvPr/>
        </p:nvPicPr>
        <p:blipFill>
          <a:blip r:embed="rId2"/>
          <a:stretch/>
        </p:blipFill>
        <p:spPr>
          <a:xfrm>
            <a:off x="990000" y="4683600"/>
            <a:ext cx="8864640" cy="2731320"/>
          </a:xfrm>
          <a:prstGeom prst="rect">
            <a:avLst/>
          </a:prstGeom>
          <a:ln>
            <a:noFill/>
          </a:ln>
        </p:spPr>
      </p:pic>
      <p:sp>
        <p:nvSpPr>
          <p:cNvPr id="168" name="Line 3"/>
          <p:cNvSpPr/>
          <p:nvPr/>
        </p:nvSpPr>
        <p:spPr>
          <a:xfrm flipV="1">
            <a:off x="907200" y="3074400"/>
            <a:ext cx="460800" cy="360000"/>
          </a:xfrm>
          <a:prstGeom prst="line">
            <a:avLst/>
          </a:prstGeom>
          <a:ln>
            <a:solidFill>
              <a:srgbClr val="ce18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Line 4"/>
          <p:cNvSpPr/>
          <p:nvPr/>
        </p:nvSpPr>
        <p:spPr>
          <a:xfrm flipV="1">
            <a:off x="907200" y="3290400"/>
            <a:ext cx="460800" cy="144000"/>
          </a:xfrm>
          <a:prstGeom prst="line">
            <a:avLst/>
          </a:prstGeom>
          <a:ln>
            <a:solidFill>
              <a:srgbClr val="ce18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Line 5"/>
          <p:cNvSpPr/>
          <p:nvPr/>
        </p:nvSpPr>
        <p:spPr>
          <a:xfrm>
            <a:off x="907200" y="3434400"/>
            <a:ext cx="460800" cy="72000"/>
          </a:xfrm>
          <a:prstGeom prst="line">
            <a:avLst/>
          </a:prstGeom>
          <a:ln>
            <a:solidFill>
              <a:srgbClr val="ce18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Line 6"/>
          <p:cNvSpPr/>
          <p:nvPr/>
        </p:nvSpPr>
        <p:spPr>
          <a:xfrm>
            <a:off x="907200" y="3434400"/>
            <a:ext cx="460800" cy="288000"/>
          </a:xfrm>
          <a:prstGeom prst="line">
            <a:avLst/>
          </a:prstGeom>
          <a:ln>
            <a:solidFill>
              <a:srgbClr val="ce18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Line 7"/>
          <p:cNvSpPr/>
          <p:nvPr/>
        </p:nvSpPr>
        <p:spPr>
          <a:xfrm>
            <a:off x="907200" y="3434400"/>
            <a:ext cx="460800" cy="504000"/>
          </a:xfrm>
          <a:prstGeom prst="line">
            <a:avLst/>
          </a:prstGeom>
          <a:ln>
            <a:solidFill>
              <a:srgbClr val="ce18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Line 8"/>
          <p:cNvSpPr/>
          <p:nvPr/>
        </p:nvSpPr>
        <p:spPr>
          <a:xfrm>
            <a:off x="907200" y="6454800"/>
            <a:ext cx="2124000" cy="0"/>
          </a:xfrm>
          <a:prstGeom prst="line">
            <a:avLst/>
          </a:prstGeom>
          <a:ln>
            <a:solidFill>
              <a:srgbClr val="ce18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4" name="Line 9"/>
          <p:cNvSpPr/>
          <p:nvPr/>
        </p:nvSpPr>
        <p:spPr>
          <a:xfrm>
            <a:off x="907200" y="4996800"/>
            <a:ext cx="882000" cy="0"/>
          </a:xfrm>
          <a:prstGeom prst="line">
            <a:avLst/>
          </a:prstGeom>
          <a:ln>
            <a:solidFill>
              <a:srgbClr val="ce18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442440" y="9344880"/>
            <a:ext cx="919188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Prof. Dr. Anne Brüggemann-Klein | XML-Technologie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4509720" y="1254960"/>
            <a:ext cx="393408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1" lang="de-DE" sz="3600" spc="-1" strike="noStrike">
                <a:solidFill>
                  <a:srgbClr val="000000"/>
                </a:solidFill>
                <a:latin typeface="Arial"/>
                <a:ea typeface="Arial"/>
              </a:rPr>
              <a:t>Snippet from XSL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177" name="图片 160" descr=""/>
          <p:cNvPicPr/>
          <p:nvPr/>
        </p:nvPicPr>
        <p:blipFill>
          <a:blip r:embed="rId1"/>
          <a:stretch/>
        </p:blipFill>
        <p:spPr>
          <a:xfrm>
            <a:off x="1378800" y="2361600"/>
            <a:ext cx="7569360" cy="1464840"/>
          </a:xfrm>
          <a:prstGeom prst="rect">
            <a:avLst/>
          </a:prstGeom>
          <a:ln>
            <a:noFill/>
          </a:ln>
        </p:spPr>
      </p:pic>
      <p:pic>
        <p:nvPicPr>
          <p:cNvPr id="178" name="图片 163" descr=""/>
          <p:cNvPicPr/>
          <p:nvPr/>
        </p:nvPicPr>
        <p:blipFill>
          <a:blip r:embed="rId2"/>
          <a:stretch/>
        </p:blipFill>
        <p:spPr>
          <a:xfrm>
            <a:off x="1393200" y="4284000"/>
            <a:ext cx="9113400" cy="2903760"/>
          </a:xfrm>
          <a:prstGeom prst="rect">
            <a:avLst/>
          </a:prstGeom>
          <a:ln>
            <a:noFill/>
          </a:ln>
        </p:spPr>
      </p:pic>
      <p:sp>
        <p:nvSpPr>
          <p:cNvPr id="179" name="Line 3"/>
          <p:cNvSpPr/>
          <p:nvPr/>
        </p:nvSpPr>
        <p:spPr>
          <a:xfrm>
            <a:off x="907200" y="3078000"/>
            <a:ext cx="1699200" cy="10800"/>
          </a:xfrm>
          <a:prstGeom prst="line">
            <a:avLst/>
          </a:prstGeom>
          <a:ln>
            <a:solidFill>
              <a:srgbClr val="ce18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Line 4"/>
          <p:cNvSpPr/>
          <p:nvPr/>
        </p:nvSpPr>
        <p:spPr>
          <a:xfrm>
            <a:off x="957600" y="6041880"/>
            <a:ext cx="2498400" cy="6120"/>
          </a:xfrm>
          <a:prstGeom prst="line">
            <a:avLst/>
          </a:prstGeom>
          <a:ln>
            <a:solidFill>
              <a:srgbClr val="ce18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442440" y="9344880"/>
            <a:ext cx="919188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Prof. Dr. Anne Brüggemann-Klein | XML-Technologie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82" name="CustomShape 2"/>
          <p:cNvSpPr/>
          <p:nvPr/>
        </p:nvSpPr>
        <p:spPr>
          <a:xfrm>
            <a:off x="4509720" y="1254960"/>
            <a:ext cx="393408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1" lang="de-DE" sz="3600" spc="-1" strike="noStrike">
                <a:solidFill>
                  <a:srgbClr val="000000"/>
                </a:solidFill>
                <a:latin typeface="Arial"/>
                <a:ea typeface="Arial"/>
              </a:rPr>
              <a:t>Snippet from XSL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183" name="图片 166" descr=""/>
          <p:cNvPicPr/>
          <p:nvPr/>
        </p:nvPicPr>
        <p:blipFill>
          <a:blip r:embed="rId1"/>
          <a:stretch/>
        </p:blipFill>
        <p:spPr>
          <a:xfrm>
            <a:off x="1389600" y="2361600"/>
            <a:ext cx="11112480" cy="3560040"/>
          </a:xfrm>
          <a:prstGeom prst="rect">
            <a:avLst/>
          </a:prstGeom>
          <a:ln>
            <a:noFill/>
          </a:ln>
        </p:spPr>
      </p:pic>
      <p:sp>
        <p:nvSpPr>
          <p:cNvPr id="184" name="Line 3"/>
          <p:cNvSpPr/>
          <p:nvPr/>
        </p:nvSpPr>
        <p:spPr>
          <a:xfrm flipV="1">
            <a:off x="907200" y="2718000"/>
            <a:ext cx="864000" cy="738000"/>
          </a:xfrm>
          <a:prstGeom prst="line">
            <a:avLst/>
          </a:prstGeom>
          <a:ln>
            <a:solidFill>
              <a:srgbClr val="ce18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Line 4"/>
          <p:cNvSpPr/>
          <p:nvPr/>
        </p:nvSpPr>
        <p:spPr>
          <a:xfrm>
            <a:off x="907200" y="3438000"/>
            <a:ext cx="846000" cy="464400"/>
          </a:xfrm>
          <a:prstGeom prst="line">
            <a:avLst/>
          </a:prstGeom>
          <a:ln>
            <a:solidFill>
              <a:srgbClr val="ce18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Line 5"/>
          <p:cNvSpPr/>
          <p:nvPr/>
        </p:nvSpPr>
        <p:spPr>
          <a:xfrm flipV="1">
            <a:off x="907200" y="4536000"/>
            <a:ext cx="1684800" cy="302400"/>
          </a:xfrm>
          <a:prstGeom prst="line">
            <a:avLst/>
          </a:prstGeom>
          <a:ln>
            <a:solidFill>
              <a:srgbClr val="ce18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Line 6"/>
          <p:cNvSpPr/>
          <p:nvPr/>
        </p:nvSpPr>
        <p:spPr>
          <a:xfrm flipV="1">
            <a:off x="907200" y="4752000"/>
            <a:ext cx="1684800" cy="86400"/>
          </a:xfrm>
          <a:prstGeom prst="line">
            <a:avLst/>
          </a:prstGeom>
          <a:ln>
            <a:solidFill>
              <a:srgbClr val="ce18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Line 7"/>
          <p:cNvSpPr/>
          <p:nvPr/>
        </p:nvSpPr>
        <p:spPr>
          <a:xfrm>
            <a:off x="907200" y="4838400"/>
            <a:ext cx="1684800" cy="129600"/>
          </a:xfrm>
          <a:prstGeom prst="line">
            <a:avLst/>
          </a:prstGeom>
          <a:ln>
            <a:solidFill>
              <a:srgbClr val="ce18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Line 8"/>
          <p:cNvSpPr/>
          <p:nvPr/>
        </p:nvSpPr>
        <p:spPr>
          <a:xfrm>
            <a:off x="907200" y="4838400"/>
            <a:ext cx="1684800" cy="345600"/>
          </a:xfrm>
          <a:prstGeom prst="line">
            <a:avLst/>
          </a:prstGeom>
          <a:ln>
            <a:solidFill>
              <a:srgbClr val="ce181e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442440" y="9344880"/>
            <a:ext cx="919188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Prof. Dr. Anne Brüggemann-Klein | XML-Technologie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191" name="Las-Vegas-Casino-Closes.jpg" descr=""/>
          <p:cNvPicPr/>
          <p:nvPr/>
        </p:nvPicPr>
        <p:blipFill>
          <a:blip r:embed="rId1"/>
          <a:stretch/>
        </p:blipFill>
        <p:spPr>
          <a:xfrm>
            <a:off x="1144440" y="1929600"/>
            <a:ext cx="10713960" cy="7137360"/>
          </a:xfrm>
          <a:prstGeom prst="rect">
            <a:avLst/>
          </a:prstGeom>
          <a:ln w="12600">
            <a:noFill/>
          </a:ln>
        </p:spPr>
      </p:pic>
      <p:sp>
        <p:nvSpPr>
          <p:cNvPr id="192" name="CustomShape 2"/>
          <p:cNvSpPr/>
          <p:nvPr/>
        </p:nvSpPr>
        <p:spPr>
          <a:xfrm>
            <a:off x="2675160" y="1080360"/>
            <a:ext cx="807012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1" lang="de-DE" sz="3600" spc="-1" strike="noStrike">
                <a:solidFill>
                  <a:srgbClr val="000000"/>
                </a:solidFill>
                <a:latin typeface="Arial"/>
                <a:ea typeface="Arial"/>
              </a:rPr>
              <a:t>Thank you all for visiting our casino!</a:t>
            </a:r>
            <a:endParaRPr b="0" lang="de-DE" sz="3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Las-Vegas-Casino-Closes.jpg" descr=""/>
          <p:cNvPicPr/>
          <p:nvPr/>
        </p:nvPicPr>
        <p:blipFill>
          <a:blip r:embed="rId1"/>
          <a:stretch/>
        </p:blipFill>
        <p:spPr>
          <a:xfrm>
            <a:off x="862560" y="1476360"/>
            <a:ext cx="11278080" cy="7513200"/>
          </a:xfrm>
          <a:prstGeom prst="rect">
            <a:avLst/>
          </a:prstGeom>
          <a:ln w="12600">
            <a:noFill/>
          </a:ln>
        </p:spPr>
      </p:pic>
      <p:sp>
        <p:nvSpPr>
          <p:cNvPr id="86" name="CustomShape 1"/>
          <p:cNvSpPr/>
          <p:nvPr/>
        </p:nvSpPr>
        <p:spPr>
          <a:xfrm>
            <a:off x="442440" y="9344880"/>
            <a:ext cx="919188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Prof. Dr. Anne Brüggemann-Klein | XML-Technologie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87" name="Pharaoh.png" descr=""/>
          <p:cNvPicPr/>
          <p:nvPr/>
        </p:nvPicPr>
        <p:blipFill>
          <a:blip r:embed="rId2"/>
          <a:srcRect l="4064" t="3138" r="4064" b="0"/>
          <a:stretch/>
        </p:blipFill>
        <p:spPr>
          <a:xfrm>
            <a:off x="3962520" y="3533400"/>
            <a:ext cx="2151720" cy="2964240"/>
          </a:xfrm>
          <a:prstGeom prst="rect">
            <a:avLst/>
          </a:prstGeom>
          <a:ln w="12600">
            <a:noFill/>
          </a:ln>
          <a:effectLst>
            <a:outerShdw blurRad="254000" dir="5400000" dist="127080" rotWithShape="0">
              <a:srgbClr val="000000">
                <a:alpha val="70000"/>
              </a:srgbClr>
            </a:outerShdw>
          </a:effectLst>
        </p:spPr>
      </p:pic>
      <p:pic>
        <p:nvPicPr>
          <p:cNvPr id="88" name="32269c5f64e7d2a4bdc345af5d36900b.jpg" descr=""/>
          <p:cNvPicPr/>
          <p:nvPr/>
        </p:nvPicPr>
        <p:blipFill>
          <a:blip r:embed="rId3"/>
          <a:srcRect l="30561" t="3185" r="30561" b="0"/>
          <a:stretch/>
        </p:blipFill>
        <p:spPr>
          <a:xfrm>
            <a:off x="9358200" y="3585600"/>
            <a:ext cx="2151720" cy="3014640"/>
          </a:xfrm>
          <a:prstGeom prst="rect">
            <a:avLst/>
          </a:prstGeom>
          <a:ln w="12600">
            <a:noFill/>
          </a:ln>
          <a:effectLst>
            <a:outerShdw blurRad="254000" dir="5400000" dist="127080" rotWithShape="0">
              <a:srgbClr val="000000">
                <a:alpha val="70000"/>
              </a:srgbClr>
            </a:outerShdw>
          </a:effectLst>
        </p:spPr>
      </p:pic>
      <p:pic>
        <p:nvPicPr>
          <p:cNvPr id="89" name="154-1547501_5-hand-blackjack-blackjack-logo-png.png" descr=""/>
          <p:cNvPicPr/>
          <p:nvPr/>
        </p:nvPicPr>
        <p:blipFill>
          <a:blip r:embed="rId4"/>
          <a:stretch/>
        </p:blipFill>
        <p:spPr>
          <a:xfrm>
            <a:off x="4547880" y="587520"/>
            <a:ext cx="3907080" cy="2675880"/>
          </a:xfrm>
          <a:prstGeom prst="rect">
            <a:avLst/>
          </a:prstGeom>
          <a:ln w="12600">
            <a:noFill/>
          </a:ln>
          <a:effectLst>
            <a:outerShdw blurRad="254000" dir="5400000" dist="127080" rotWithShape="0">
              <a:srgbClr val="000000">
                <a:alpha val="90000"/>
              </a:srgbClr>
            </a:outerShdw>
          </a:effectLst>
        </p:spPr>
      </p:pic>
      <p:pic>
        <p:nvPicPr>
          <p:cNvPr id="90" name="Germany.png" descr=""/>
          <p:cNvPicPr/>
          <p:nvPr/>
        </p:nvPicPr>
        <p:blipFill>
          <a:blip r:embed="rId5"/>
          <a:srcRect l="32499" t="0" r="37938" b="27160"/>
          <a:stretch/>
        </p:blipFill>
        <p:spPr>
          <a:xfrm>
            <a:off x="6591600" y="3560040"/>
            <a:ext cx="2187720" cy="3038400"/>
          </a:xfrm>
          <a:prstGeom prst="rect">
            <a:avLst/>
          </a:prstGeom>
          <a:ln w="12600">
            <a:noFill/>
          </a:ln>
          <a:effectLst>
            <a:outerShdw blurRad="254000" dir="5400000" dist="127080" rotWithShape="0">
              <a:srgbClr val="000000">
                <a:alpha val="70000"/>
              </a:srgbClr>
            </a:outerShdw>
          </a:effectLst>
        </p:spPr>
      </p:pic>
      <p:pic>
        <p:nvPicPr>
          <p:cNvPr id="91" name="maxresdefault.jpg" descr=""/>
          <p:cNvPicPr/>
          <p:nvPr/>
        </p:nvPicPr>
        <p:blipFill>
          <a:blip r:embed="rId6"/>
          <a:srcRect l="26769" t="0" r="29997" b="0"/>
          <a:stretch/>
        </p:blipFill>
        <p:spPr>
          <a:xfrm>
            <a:off x="1191240" y="3521520"/>
            <a:ext cx="2294280" cy="2987640"/>
          </a:xfrm>
          <a:prstGeom prst="rect">
            <a:avLst/>
          </a:prstGeom>
          <a:ln w="12600">
            <a:noFill/>
          </a:ln>
          <a:effectLst>
            <a:outerShdw blurRad="254000" dir="5400000" dist="127080" rotWithShape="0">
              <a:srgbClr val="000000">
                <a:alpha val="70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42440" y="9344880"/>
            <a:ext cx="919188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Prof. Dr. Anne Brüggemann-Klein | XML-Technologie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3055680" y="1288440"/>
            <a:ext cx="654516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1" lang="de-DE" sz="3600" spc="-1" strike="noStrike">
                <a:solidFill>
                  <a:srgbClr val="000000"/>
                </a:solidFill>
                <a:latin typeface="Arial"/>
                <a:ea typeface="Arial"/>
              </a:rPr>
              <a:t>User Interface - Gaming Table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94" name="Bildschirmfoto 2019-05-18 um 02.02.21.png" descr=""/>
          <p:cNvPicPr/>
          <p:nvPr/>
        </p:nvPicPr>
        <p:blipFill>
          <a:blip r:embed="rId1"/>
          <a:stretch/>
        </p:blipFill>
        <p:spPr>
          <a:xfrm>
            <a:off x="1858680" y="2343240"/>
            <a:ext cx="8938800" cy="5337720"/>
          </a:xfrm>
          <a:prstGeom prst="rect">
            <a:avLst/>
          </a:prstGeom>
          <a:ln w="12600">
            <a:noFill/>
          </a:ln>
        </p:spPr>
      </p:pic>
      <p:pic>
        <p:nvPicPr>
          <p:cNvPr id="95" name="Pharaoh.png" descr=""/>
          <p:cNvPicPr/>
          <p:nvPr/>
        </p:nvPicPr>
        <p:blipFill>
          <a:blip r:embed="rId2"/>
          <a:srcRect l="17756" t="4977" r="767" b="34004"/>
          <a:stretch/>
        </p:blipFill>
        <p:spPr>
          <a:xfrm>
            <a:off x="4228560" y="7350480"/>
            <a:ext cx="1619640" cy="1584720"/>
          </a:xfrm>
          <a:prstGeom prst="rect">
            <a:avLst/>
          </a:prstGeom>
          <a:ln w="12600">
            <a:noFill/>
          </a:ln>
          <a:effectLst>
            <a:outerShdw blurRad="254000" dir="5400000" dist="127080" rotWithShape="0">
              <a:srgbClr val="000000">
                <a:alpha val="70000"/>
              </a:srgbClr>
            </a:outerShdw>
          </a:effectLst>
        </p:spPr>
      </p:pic>
      <p:pic>
        <p:nvPicPr>
          <p:cNvPr id="96" name="32269c5f64e7d2a4bdc345af5d36900b.jpg" descr=""/>
          <p:cNvPicPr/>
          <p:nvPr/>
        </p:nvPicPr>
        <p:blipFill>
          <a:blip r:embed="rId3"/>
          <a:srcRect l="30749" t="3185" r="30561" b="34000"/>
          <a:stretch/>
        </p:blipFill>
        <p:spPr>
          <a:xfrm>
            <a:off x="10537200" y="5824080"/>
            <a:ext cx="1795320" cy="1639440"/>
          </a:xfrm>
          <a:prstGeom prst="rect">
            <a:avLst/>
          </a:prstGeom>
          <a:ln w="12600">
            <a:noFill/>
          </a:ln>
          <a:effectLst>
            <a:outerShdw blurRad="254000" dir="5400000" dist="127080" rotWithShape="0">
              <a:srgbClr val="000000">
                <a:alpha val="70000"/>
              </a:srgbClr>
            </a:outerShdw>
          </a:effectLst>
        </p:spPr>
      </p:pic>
      <p:pic>
        <p:nvPicPr>
          <p:cNvPr id="97" name="Germany.png" descr=""/>
          <p:cNvPicPr/>
          <p:nvPr/>
        </p:nvPicPr>
        <p:blipFill>
          <a:blip r:embed="rId4"/>
          <a:srcRect l="33320" t="12630" r="37938" b="42877"/>
          <a:stretch/>
        </p:blipFill>
        <p:spPr>
          <a:xfrm>
            <a:off x="7235640" y="7368840"/>
            <a:ext cx="1619280" cy="1412280"/>
          </a:xfrm>
          <a:prstGeom prst="rect">
            <a:avLst/>
          </a:prstGeom>
          <a:ln w="12600">
            <a:noFill/>
          </a:ln>
          <a:effectLst>
            <a:outerShdw blurRad="254000" dir="5400000" dist="127080" rotWithShape="0">
              <a:srgbClr val="000000">
                <a:alpha val="70000"/>
              </a:srgbClr>
            </a:outerShdw>
          </a:effectLst>
        </p:spPr>
      </p:pic>
      <p:pic>
        <p:nvPicPr>
          <p:cNvPr id="98" name="maxresdefault.jpg" descr=""/>
          <p:cNvPicPr/>
          <p:nvPr/>
        </p:nvPicPr>
        <p:blipFill>
          <a:blip r:embed="rId5"/>
          <a:srcRect l="31187" t="7318" r="33017" b="30824"/>
          <a:stretch/>
        </p:blipFill>
        <p:spPr>
          <a:xfrm>
            <a:off x="722520" y="5878440"/>
            <a:ext cx="1573560" cy="1530720"/>
          </a:xfrm>
          <a:prstGeom prst="rect">
            <a:avLst/>
          </a:prstGeom>
          <a:ln w="12600">
            <a:noFill/>
          </a:ln>
          <a:effectLst>
            <a:outerShdw blurRad="254000" dir="5400000" dist="127080" rotWithShape="0">
              <a:srgbClr val="000000">
                <a:alpha val="70000"/>
              </a:srgbClr>
            </a:outerShdw>
          </a:effectLst>
        </p:spPr>
      </p:pic>
      <p:pic>
        <p:nvPicPr>
          <p:cNvPr id="99" name="Backside.png" descr=""/>
          <p:cNvPicPr/>
          <p:nvPr/>
        </p:nvPicPr>
        <p:blipFill>
          <a:blip r:embed="rId6"/>
          <a:stretch/>
        </p:blipFill>
        <p:spPr>
          <a:xfrm>
            <a:off x="8019720" y="2749320"/>
            <a:ext cx="558360" cy="810720"/>
          </a:xfrm>
          <a:prstGeom prst="rect">
            <a:avLst/>
          </a:prstGeom>
          <a:ln w="12600">
            <a:noFill/>
          </a:ln>
        </p:spPr>
      </p:pic>
      <p:pic>
        <p:nvPicPr>
          <p:cNvPr id="100" name="Backside.png" descr=""/>
          <p:cNvPicPr/>
          <p:nvPr/>
        </p:nvPicPr>
        <p:blipFill>
          <a:blip r:embed="rId7"/>
          <a:stretch/>
        </p:blipFill>
        <p:spPr>
          <a:xfrm>
            <a:off x="8045280" y="2761920"/>
            <a:ext cx="558360" cy="810720"/>
          </a:xfrm>
          <a:prstGeom prst="rect">
            <a:avLst/>
          </a:prstGeom>
          <a:ln w="12600">
            <a:noFill/>
          </a:ln>
        </p:spPr>
      </p:pic>
      <p:pic>
        <p:nvPicPr>
          <p:cNvPr id="101" name="Backside.png" descr=""/>
          <p:cNvPicPr/>
          <p:nvPr/>
        </p:nvPicPr>
        <p:blipFill>
          <a:blip r:embed="rId8"/>
          <a:stretch/>
        </p:blipFill>
        <p:spPr>
          <a:xfrm>
            <a:off x="8070840" y="2787120"/>
            <a:ext cx="558360" cy="810720"/>
          </a:xfrm>
          <a:prstGeom prst="rect">
            <a:avLst/>
          </a:prstGeom>
          <a:ln w="12600">
            <a:noFill/>
          </a:ln>
        </p:spPr>
      </p:pic>
      <p:pic>
        <p:nvPicPr>
          <p:cNvPr id="102" name="Backside.png" descr=""/>
          <p:cNvPicPr/>
          <p:nvPr/>
        </p:nvPicPr>
        <p:blipFill>
          <a:blip r:embed="rId9"/>
          <a:stretch/>
        </p:blipFill>
        <p:spPr>
          <a:xfrm>
            <a:off x="8108640" y="2833920"/>
            <a:ext cx="558360" cy="810720"/>
          </a:xfrm>
          <a:prstGeom prst="rect">
            <a:avLst/>
          </a:prstGeom>
          <a:ln w="12600">
            <a:noFill/>
          </a:ln>
        </p:spPr>
      </p:pic>
      <p:pic>
        <p:nvPicPr>
          <p:cNvPr id="103" name="Backside.png" descr=""/>
          <p:cNvPicPr/>
          <p:nvPr/>
        </p:nvPicPr>
        <p:blipFill>
          <a:blip r:embed="rId10"/>
          <a:stretch/>
        </p:blipFill>
        <p:spPr>
          <a:xfrm>
            <a:off x="8134200" y="2846520"/>
            <a:ext cx="558360" cy="810720"/>
          </a:xfrm>
          <a:prstGeom prst="rect">
            <a:avLst/>
          </a:prstGeom>
          <a:ln w="12600">
            <a:noFill/>
          </a:ln>
        </p:spPr>
      </p:pic>
      <p:pic>
        <p:nvPicPr>
          <p:cNvPr id="104" name="Backside.png" descr=""/>
          <p:cNvPicPr/>
          <p:nvPr/>
        </p:nvPicPr>
        <p:blipFill>
          <a:blip r:embed="rId11"/>
          <a:stretch/>
        </p:blipFill>
        <p:spPr>
          <a:xfrm>
            <a:off x="8172360" y="2897280"/>
            <a:ext cx="558360" cy="810720"/>
          </a:xfrm>
          <a:prstGeom prst="rect">
            <a:avLst/>
          </a:prstGeom>
          <a:ln w="12600">
            <a:noFill/>
          </a:ln>
        </p:spPr>
      </p:pic>
      <p:pic>
        <p:nvPicPr>
          <p:cNvPr id="105" name="Backside.png" descr=""/>
          <p:cNvPicPr/>
          <p:nvPr/>
        </p:nvPicPr>
        <p:blipFill>
          <a:blip r:embed="rId12"/>
          <a:stretch/>
        </p:blipFill>
        <p:spPr>
          <a:xfrm>
            <a:off x="8210520" y="2935440"/>
            <a:ext cx="558360" cy="810720"/>
          </a:xfrm>
          <a:prstGeom prst="rect">
            <a:avLst/>
          </a:prstGeom>
          <a:ln w="12600">
            <a:noFill/>
          </a:ln>
        </p:spPr>
      </p:pic>
      <p:pic>
        <p:nvPicPr>
          <p:cNvPr id="106" name="Bildschirmfoto 2019-05-18 um 13.59.06.png" descr=""/>
          <p:cNvPicPr/>
          <p:nvPr/>
        </p:nvPicPr>
        <p:blipFill>
          <a:blip r:embed="rId13"/>
          <a:stretch/>
        </p:blipFill>
        <p:spPr>
          <a:xfrm rot="19440000">
            <a:off x="9342720" y="4957200"/>
            <a:ext cx="601200" cy="858600"/>
          </a:xfrm>
          <a:prstGeom prst="rect">
            <a:avLst/>
          </a:prstGeom>
          <a:ln w="12600">
            <a:noFill/>
          </a:ln>
        </p:spPr>
      </p:pic>
      <p:pic>
        <p:nvPicPr>
          <p:cNvPr id="107" name="Bildschirmfoto 2019-05-18 um 13.59.19.png" descr=""/>
          <p:cNvPicPr/>
          <p:nvPr/>
        </p:nvPicPr>
        <p:blipFill>
          <a:blip r:embed="rId14"/>
          <a:stretch/>
        </p:blipFill>
        <p:spPr>
          <a:xfrm rot="2280000">
            <a:off x="2775600" y="4853880"/>
            <a:ext cx="601920" cy="853560"/>
          </a:xfrm>
          <a:prstGeom prst="rect">
            <a:avLst/>
          </a:prstGeom>
          <a:ln w="12600">
            <a:noFill/>
          </a:ln>
        </p:spPr>
      </p:pic>
      <p:pic>
        <p:nvPicPr>
          <p:cNvPr id="108" name="Bildschirmfoto 2019-05-18 um 13.58.22.png" descr=""/>
          <p:cNvPicPr/>
          <p:nvPr/>
        </p:nvPicPr>
        <p:blipFill>
          <a:blip r:embed="rId15"/>
          <a:stretch/>
        </p:blipFill>
        <p:spPr>
          <a:xfrm rot="600000">
            <a:off x="4840560" y="5798160"/>
            <a:ext cx="648720" cy="911160"/>
          </a:xfrm>
          <a:prstGeom prst="rect">
            <a:avLst/>
          </a:prstGeom>
          <a:ln w="12600">
            <a:noFill/>
          </a:ln>
        </p:spPr>
      </p:pic>
      <p:pic>
        <p:nvPicPr>
          <p:cNvPr id="109" name="Bildschirmfoto 2019-05-18 um 13.58.22.png" descr=""/>
          <p:cNvPicPr/>
          <p:nvPr/>
        </p:nvPicPr>
        <p:blipFill>
          <a:blip r:embed="rId16"/>
          <a:stretch/>
        </p:blipFill>
        <p:spPr>
          <a:xfrm rot="20820000">
            <a:off x="7200360" y="5797800"/>
            <a:ext cx="648720" cy="911160"/>
          </a:xfrm>
          <a:prstGeom prst="rect">
            <a:avLst/>
          </a:prstGeom>
          <a:ln w="12600">
            <a:noFill/>
          </a:ln>
        </p:spPr>
      </p:pic>
      <p:pic>
        <p:nvPicPr>
          <p:cNvPr id="110" name="Backside.png" descr=""/>
          <p:cNvPicPr/>
          <p:nvPr/>
        </p:nvPicPr>
        <p:blipFill>
          <a:blip r:embed="rId17"/>
          <a:stretch/>
        </p:blipFill>
        <p:spPr>
          <a:xfrm rot="20760000">
            <a:off x="7279920" y="6060240"/>
            <a:ext cx="660960" cy="959400"/>
          </a:xfrm>
          <a:prstGeom prst="rect">
            <a:avLst/>
          </a:prstGeom>
          <a:ln w="12600">
            <a:noFill/>
          </a:ln>
        </p:spPr>
      </p:pic>
      <p:pic>
        <p:nvPicPr>
          <p:cNvPr id="111" name="Bildschirmfoto 2019-05-18 um 14.03.25.png" descr=""/>
          <p:cNvPicPr/>
          <p:nvPr/>
        </p:nvPicPr>
        <p:blipFill>
          <a:blip r:embed="rId18"/>
          <a:stretch/>
        </p:blipFill>
        <p:spPr>
          <a:xfrm rot="20880000">
            <a:off x="7307640" y="6244560"/>
            <a:ext cx="664920" cy="888480"/>
          </a:xfrm>
          <a:prstGeom prst="rect">
            <a:avLst/>
          </a:prstGeom>
          <a:ln w="12600">
            <a:noFill/>
          </a:ln>
        </p:spPr>
      </p:pic>
      <p:pic>
        <p:nvPicPr>
          <p:cNvPr id="112" name="Backside.png" descr=""/>
          <p:cNvPicPr/>
          <p:nvPr/>
        </p:nvPicPr>
        <p:blipFill>
          <a:blip r:embed="rId19"/>
          <a:stretch/>
        </p:blipFill>
        <p:spPr>
          <a:xfrm rot="19500000">
            <a:off x="9500760" y="5153040"/>
            <a:ext cx="660960" cy="959400"/>
          </a:xfrm>
          <a:prstGeom prst="rect">
            <a:avLst/>
          </a:prstGeom>
          <a:ln w="12600">
            <a:noFill/>
          </a:ln>
        </p:spPr>
      </p:pic>
      <p:pic>
        <p:nvPicPr>
          <p:cNvPr id="113" name="Bildschirmfoto 2019-05-18 um 13.58.45.png" descr=""/>
          <p:cNvPicPr/>
          <p:nvPr/>
        </p:nvPicPr>
        <p:blipFill>
          <a:blip r:embed="rId20"/>
          <a:stretch/>
        </p:blipFill>
        <p:spPr>
          <a:xfrm rot="19500000">
            <a:off x="9572040" y="5287680"/>
            <a:ext cx="655200" cy="886320"/>
          </a:xfrm>
          <a:prstGeom prst="rect">
            <a:avLst/>
          </a:prstGeom>
          <a:ln w="12600">
            <a:noFill/>
          </a:ln>
        </p:spPr>
      </p:pic>
      <p:sp>
        <p:nvSpPr>
          <p:cNvPr id="114" name="CustomShape 3"/>
          <p:cNvSpPr/>
          <p:nvPr/>
        </p:nvSpPr>
        <p:spPr>
          <a:xfrm>
            <a:off x="2081880" y="2458080"/>
            <a:ext cx="1643400" cy="16228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1" lang="de-DE" sz="2400" spc="-1" strike="noStrike">
                <a:solidFill>
                  <a:srgbClr val="dcdee0"/>
                </a:solidFill>
                <a:latin typeface="Arial"/>
                <a:ea typeface="Arial"/>
              </a:rPr>
              <a:t>Player List</a:t>
            </a:r>
            <a:endParaRPr b="0" lang="de-DE" sz="2400" spc="-1" strike="noStrike">
              <a:latin typeface="Arial"/>
            </a:endParaRPr>
          </a:p>
          <a:p>
            <a:pPr>
              <a:lnSpc>
                <a:spcPct val="50000"/>
              </a:lnSpc>
            </a:pPr>
            <a:endParaRPr b="0" lang="de-DE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dcdee0"/>
                </a:solidFill>
                <a:latin typeface="Arial"/>
                <a:ea typeface="Arial"/>
              </a:rPr>
              <a:t>1: Barbaro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dcdee0"/>
                </a:solidFill>
                <a:latin typeface="Arial"/>
                <a:ea typeface="Arial"/>
              </a:rPr>
              <a:t>3: Angela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dcdee0"/>
                </a:solidFill>
                <a:latin typeface="Arial"/>
                <a:ea typeface="Arial"/>
              </a:rPr>
              <a:t>5: Ramses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dcdee0"/>
                </a:solidFill>
                <a:latin typeface="Arial"/>
                <a:ea typeface="Arial"/>
              </a:rPr>
              <a:t>7: Uncle Lou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115" name="Bildschirmfoto 2019-05-18 um 14.38.04.png" descr=""/>
          <p:cNvPicPr/>
          <p:nvPr/>
        </p:nvPicPr>
        <p:blipFill>
          <a:blip r:embed="rId21"/>
          <a:srcRect l="0" t="0" r="17065" b="0"/>
          <a:stretch/>
        </p:blipFill>
        <p:spPr>
          <a:xfrm>
            <a:off x="5979600" y="2631240"/>
            <a:ext cx="654120" cy="1046160"/>
          </a:xfrm>
          <a:prstGeom prst="rect">
            <a:avLst/>
          </a:prstGeom>
          <a:ln w="12600">
            <a:noFill/>
          </a:ln>
        </p:spPr>
      </p:pic>
      <p:pic>
        <p:nvPicPr>
          <p:cNvPr id="116" name="Bildschirmfoto 2019-05-18 um 13.59.19.png" descr=""/>
          <p:cNvPicPr/>
          <p:nvPr/>
        </p:nvPicPr>
        <p:blipFill>
          <a:blip r:embed="rId22"/>
          <a:stretch/>
        </p:blipFill>
        <p:spPr>
          <a:xfrm>
            <a:off x="5985360" y="2952720"/>
            <a:ext cx="642600" cy="911520"/>
          </a:xfrm>
          <a:prstGeom prst="rect">
            <a:avLst/>
          </a:prstGeom>
          <a:ln w="12600">
            <a:noFill/>
          </a:ln>
        </p:spPr>
      </p:pic>
      <p:pic>
        <p:nvPicPr>
          <p:cNvPr id="117" name="Bildschirmfoto 2019-05-18 um 14.03.25.png" descr=""/>
          <p:cNvPicPr/>
          <p:nvPr/>
        </p:nvPicPr>
        <p:blipFill>
          <a:blip r:embed="rId23"/>
          <a:stretch/>
        </p:blipFill>
        <p:spPr>
          <a:xfrm>
            <a:off x="5968800" y="3386520"/>
            <a:ext cx="664920" cy="8884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442440" y="9344880"/>
            <a:ext cx="919188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Prof. Dr. Anne Brüggemann-Klein | XML-Technologie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4371120" y="1274760"/>
            <a:ext cx="42606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1" lang="de-DE" sz="3600" spc="-1" strike="noStrike">
                <a:solidFill>
                  <a:srgbClr val="000000"/>
                </a:solidFill>
                <a:latin typeface="Arial"/>
                <a:ea typeface="Arial"/>
              </a:rPr>
              <a:t>UML class diagram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120" name="class_concept_diagram.png" descr=""/>
          <p:cNvPicPr/>
          <p:nvPr/>
        </p:nvPicPr>
        <p:blipFill>
          <a:blip r:embed="rId1"/>
          <a:stretch/>
        </p:blipFill>
        <p:spPr>
          <a:xfrm>
            <a:off x="435240" y="2436480"/>
            <a:ext cx="11745720" cy="64036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42440" y="9344880"/>
            <a:ext cx="919188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Prof. Dr. Anne Brüggemann-Klein | XML-Technologie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2160720" y="1274760"/>
            <a:ext cx="868284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1" lang="de-DE" sz="3600" spc="-1" strike="noStrike">
                <a:solidFill>
                  <a:srgbClr val="000000"/>
                </a:solidFill>
                <a:latin typeface="Arial"/>
                <a:ea typeface="Arial"/>
              </a:rPr>
              <a:t>SVG - cards deck and the gaming table 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123" name="image8.png" descr=""/>
          <p:cNvPicPr/>
          <p:nvPr/>
        </p:nvPicPr>
        <p:blipFill>
          <a:blip r:embed="rId1"/>
          <a:stretch/>
        </p:blipFill>
        <p:spPr>
          <a:xfrm>
            <a:off x="1462320" y="2720520"/>
            <a:ext cx="1479960" cy="2146680"/>
          </a:xfrm>
          <a:prstGeom prst="rect">
            <a:avLst/>
          </a:prstGeom>
          <a:ln w="12600">
            <a:noFill/>
          </a:ln>
          <a:effectLst>
            <a:outerShdw blurRad="254000" dir="5400000" dist="127080" rotWithShape="0">
              <a:srgbClr val="000000">
                <a:alpha val="70000"/>
              </a:srgbClr>
            </a:outerShdw>
          </a:effectLst>
        </p:spPr>
      </p:pic>
      <p:pic>
        <p:nvPicPr>
          <p:cNvPr id="124" name="Bildschirmfoto 2019-05-18 um 16.35.53.png" descr=""/>
          <p:cNvPicPr/>
          <p:nvPr/>
        </p:nvPicPr>
        <p:blipFill>
          <a:blip r:embed="rId2"/>
          <a:srcRect l="0" t="3906" r="15748" b="21444"/>
          <a:stretch/>
        </p:blipFill>
        <p:spPr>
          <a:xfrm>
            <a:off x="3925080" y="2626560"/>
            <a:ext cx="863640" cy="956520"/>
          </a:xfrm>
          <a:prstGeom prst="rect">
            <a:avLst/>
          </a:prstGeom>
          <a:ln w="12600">
            <a:noFill/>
          </a:ln>
          <a:effectLst>
            <a:reflection algn="bl" dir="5400000" endPos="40000" rotWithShape="0" stA="50000" sy="-100000"/>
          </a:effectLst>
        </p:spPr>
      </p:pic>
      <p:pic>
        <p:nvPicPr>
          <p:cNvPr id="125" name="Bildschirmfoto 2019-05-18 um 16.35.19.png" descr=""/>
          <p:cNvPicPr/>
          <p:nvPr/>
        </p:nvPicPr>
        <p:blipFill>
          <a:blip r:embed="rId3"/>
          <a:srcRect l="4054" t="3005" r="18581" b="26837"/>
          <a:stretch/>
        </p:blipFill>
        <p:spPr>
          <a:xfrm>
            <a:off x="3913560" y="3912480"/>
            <a:ext cx="886680" cy="899640"/>
          </a:xfrm>
          <a:prstGeom prst="rect">
            <a:avLst/>
          </a:prstGeom>
          <a:ln w="12600">
            <a:noFill/>
          </a:ln>
          <a:effectLst>
            <a:reflection algn="bl" dir="5400000" endPos="40000" rotWithShape="0" stA="50000" sy="-100000"/>
          </a:effectLst>
        </p:spPr>
      </p:pic>
      <p:pic>
        <p:nvPicPr>
          <p:cNvPr id="126" name="Bildschirmfoto 2019-05-18 um 16.35.31.png" descr=""/>
          <p:cNvPicPr/>
          <p:nvPr/>
        </p:nvPicPr>
        <p:blipFill>
          <a:blip r:embed="rId4"/>
          <a:srcRect l="0" t="3917" r="24382" b="39661"/>
          <a:stretch/>
        </p:blipFill>
        <p:spPr>
          <a:xfrm>
            <a:off x="4990680" y="2612520"/>
            <a:ext cx="1080000" cy="956520"/>
          </a:xfrm>
          <a:prstGeom prst="rect">
            <a:avLst/>
          </a:prstGeom>
          <a:ln w="12600">
            <a:noFill/>
          </a:ln>
          <a:effectLst>
            <a:reflection algn="bl" dir="5400000" endPos="40000" rotWithShape="0" stA="50000" sy="-100000"/>
          </a:effectLst>
        </p:spPr>
      </p:pic>
      <p:pic>
        <p:nvPicPr>
          <p:cNvPr id="127" name="Bildschirmfoto 2019-05-18 um 16.35.41.png" descr=""/>
          <p:cNvPicPr/>
          <p:nvPr/>
        </p:nvPicPr>
        <p:blipFill>
          <a:blip r:embed="rId5"/>
          <a:srcRect l="4674" t="3686" r="20717" b="29503"/>
          <a:stretch/>
        </p:blipFill>
        <p:spPr>
          <a:xfrm>
            <a:off x="5087520" y="3855240"/>
            <a:ext cx="886320" cy="956880"/>
          </a:xfrm>
          <a:prstGeom prst="rect">
            <a:avLst/>
          </a:prstGeom>
          <a:ln w="12600">
            <a:noFill/>
          </a:ln>
          <a:effectLst>
            <a:reflection algn="bl" dir="5400000" endPos="40000" rotWithShape="0" stA="50000" sy="-100000"/>
          </a:effectLst>
        </p:spPr>
      </p:pic>
      <p:pic>
        <p:nvPicPr>
          <p:cNvPr id="128" name="image7.png" descr=""/>
          <p:cNvPicPr/>
          <p:nvPr/>
        </p:nvPicPr>
        <p:blipFill>
          <a:blip r:embed="rId6"/>
          <a:stretch/>
        </p:blipFill>
        <p:spPr>
          <a:xfrm>
            <a:off x="1341360" y="5841720"/>
            <a:ext cx="4545720" cy="2714040"/>
          </a:xfrm>
          <a:prstGeom prst="rect">
            <a:avLst/>
          </a:prstGeom>
          <a:ln w="12600">
            <a:noFill/>
          </a:ln>
        </p:spPr>
      </p:pic>
      <p:pic>
        <p:nvPicPr>
          <p:cNvPr id="129" name="Bildschirmfoto 2019-05-18 um 16.35.03.png" descr=""/>
          <p:cNvPicPr/>
          <p:nvPr/>
        </p:nvPicPr>
        <p:blipFill>
          <a:blip r:embed="rId7"/>
          <a:srcRect l="5332" t="0" r="43440" b="44868"/>
          <a:stretch/>
        </p:blipFill>
        <p:spPr>
          <a:xfrm>
            <a:off x="10662840" y="6584760"/>
            <a:ext cx="1364400" cy="1622520"/>
          </a:xfrm>
          <a:prstGeom prst="rect">
            <a:avLst/>
          </a:prstGeom>
          <a:ln w="12600">
            <a:noFill/>
          </a:ln>
        </p:spPr>
      </p:pic>
      <p:pic>
        <p:nvPicPr>
          <p:cNvPr id="130" name="Bildschirmfoto 2019-05-18 um 16.32.38.png" descr=""/>
          <p:cNvPicPr/>
          <p:nvPr/>
        </p:nvPicPr>
        <p:blipFill>
          <a:blip r:embed="rId8"/>
          <a:srcRect l="0" t="0" r="61591" b="65787"/>
          <a:stretch/>
        </p:blipFill>
        <p:spPr>
          <a:xfrm>
            <a:off x="7570080" y="6449400"/>
            <a:ext cx="1629360" cy="1774440"/>
          </a:xfrm>
          <a:prstGeom prst="rect">
            <a:avLst/>
          </a:prstGeom>
          <a:ln w="12600">
            <a:noFill/>
          </a:ln>
        </p:spPr>
      </p:pic>
      <p:pic>
        <p:nvPicPr>
          <p:cNvPr id="131" name="Bildschirmfoto 2019-05-18 um 16.32.23.png" descr=""/>
          <p:cNvPicPr/>
          <p:nvPr/>
        </p:nvPicPr>
        <p:blipFill>
          <a:blip r:embed="rId9"/>
          <a:srcRect l="13956" t="4546" r="40613" b="55535"/>
          <a:stretch/>
        </p:blipFill>
        <p:spPr>
          <a:xfrm>
            <a:off x="6281280" y="6527880"/>
            <a:ext cx="1364400" cy="1736640"/>
          </a:xfrm>
          <a:prstGeom prst="rect">
            <a:avLst/>
          </a:prstGeom>
          <a:ln w="12600">
            <a:noFill/>
          </a:ln>
        </p:spPr>
      </p:pic>
      <p:pic>
        <p:nvPicPr>
          <p:cNvPr id="132" name="Bildschirmfoto 2019-05-18 um 16.34.27.png" descr=""/>
          <p:cNvPicPr/>
          <p:nvPr/>
        </p:nvPicPr>
        <p:blipFill>
          <a:blip r:embed="rId10"/>
          <a:srcRect l="0" t="0" r="46464" b="59332"/>
          <a:stretch/>
        </p:blipFill>
        <p:spPr>
          <a:xfrm>
            <a:off x="9279360" y="6535080"/>
            <a:ext cx="1303560" cy="1563120"/>
          </a:xfrm>
          <a:prstGeom prst="rect">
            <a:avLst/>
          </a:prstGeom>
          <a:ln w="12600">
            <a:noFill/>
          </a:ln>
        </p:spPr>
      </p:pic>
      <p:pic>
        <p:nvPicPr>
          <p:cNvPr id="133" name="Bildschirmfoto 2019-05-18 um 16.32.50.png" descr=""/>
          <p:cNvPicPr/>
          <p:nvPr/>
        </p:nvPicPr>
        <p:blipFill>
          <a:blip r:embed="rId11"/>
          <a:srcRect l="5931" t="0" r="53455" b="62499"/>
          <a:stretch/>
        </p:blipFill>
        <p:spPr>
          <a:xfrm>
            <a:off x="8139600" y="2334600"/>
            <a:ext cx="1117440" cy="1284120"/>
          </a:xfrm>
          <a:prstGeom prst="rect">
            <a:avLst/>
          </a:prstGeom>
          <a:ln w="12600">
            <a:noFill/>
          </a:ln>
        </p:spPr>
      </p:pic>
      <p:pic>
        <p:nvPicPr>
          <p:cNvPr id="134" name="Bildschirmfoto 2019-05-18 um 16.33.02.png" descr=""/>
          <p:cNvPicPr/>
          <p:nvPr/>
        </p:nvPicPr>
        <p:blipFill>
          <a:blip r:embed="rId12"/>
          <a:srcRect l="10339" t="0" r="57927" b="60497"/>
          <a:stretch/>
        </p:blipFill>
        <p:spPr>
          <a:xfrm>
            <a:off x="9359640" y="2248560"/>
            <a:ext cx="889200" cy="1468080"/>
          </a:xfrm>
          <a:prstGeom prst="rect">
            <a:avLst/>
          </a:prstGeom>
          <a:ln w="12600">
            <a:noFill/>
          </a:ln>
        </p:spPr>
      </p:pic>
      <p:pic>
        <p:nvPicPr>
          <p:cNvPr id="135" name="Bildschirmfoto 2019-05-18 um 16.33.14.png" descr=""/>
          <p:cNvPicPr/>
          <p:nvPr/>
        </p:nvPicPr>
        <p:blipFill>
          <a:blip r:embed="rId13"/>
          <a:srcRect l="6849" t="2906" r="56219" b="57941"/>
          <a:stretch/>
        </p:blipFill>
        <p:spPr>
          <a:xfrm>
            <a:off x="7586640" y="3771000"/>
            <a:ext cx="978120" cy="1375200"/>
          </a:xfrm>
          <a:prstGeom prst="rect">
            <a:avLst/>
          </a:prstGeom>
          <a:ln w="12600">
            <a:noFill/>
          </a:ln>
        </p:spPr>
      </p:pic>
      <p:pic>
        <p:nvPicPr>
          <p:cNvPr id="136" name="Bildschirmfoto 2019-05-18 um 16.33.25.png" descr=""/>
          <p:cNvPicPr/>
          <p:nvPr/>
        </p:nvPicPr>
        <p:blipFill>
          <a:blip r:embed="rId14"/>
          <a:srcRect l="8427" t="0" r="37854" b="55074"/>
          <a:stretch/>
        </p:blipFill>
        <p:spPr>
          <a:xfrm>
            <a:off x="8649360" y="3760200"/>
            <a:ext cx="1176840" cy="1396800"/>
          </a:xfrm>
          <a:prstGeom prst="rect">
            <a:avLst/>
          </a:prstGeom>
          <a:ln w="12600">
            <a:noFill/>
          </a:ln>
        </p:spPr>
      </p:pic>
      <p:pic>
        <p:nvPicPr>
          <p:cNvPr id="137" name="Bildschirmfoto 2019-05-18 um 16.33.35.png" descr=""/>
          <p:cNvPicPr/>
          <p:nvPr/>
        </p:nvPicPr>
        <p:blipFill>
          <a:blip r:embed="rId15"/>
          <a:srcRect l="2186" t="2663" r="55169" b="60887"/>
          <a:stretch/>
        </p:blipFill>
        <p:spPr>
          <a:xfrm>
            <a:off x="9712080" y="3826800"/>
            <a:ext cx="996480" cy="1263600"/>
          </a:xfrm>
          <a:prstGeom prst="rect">
            <a:avLst/>
          </a:prstGeom>
          <a:ln w="12600">
            <a:noFill/>
          </a:ln>
        </p:spPr>
      </p:pic>
      <p:pic>
        <p:nvPicPr>
          <p:cNvPr id="138" name="Bildschirmfoto 2019-05-18 um 16.33.43.png" descr=""/>
          <p:cNvPicPr/>
          <p:nvPr/>
        </p:nvPicPr>
        <p:blipFill>
          <a:blip r:embed="rId16"/>
          <a:srcRect l="5472" t="403" r="51953" b="54321"/>
          <a:stretch/>
        </p:blipFill>
        <p:spPr>
          <a:xfrm>
            <a:off x="7103160" y="5165640"/>
            <a:ext cx="1084680" cy="1412640"/>
          </a:xfrm>
          <a:prstGeom prst="rect">
            <a:avLst/>
          </a:prstGeom>
          <a:ln w="12600">
            <a:noFill/>
          </a:ln>
        </p:spPr>
      </p:pic>
      <p:pic>
        <p:nvPicPr>
          <p:cNvPr id="139" name="Bildschirmfoto 2019-05-18 um 16.33.54.png" descr=""/>
          <p:cNvPicPr/>
          <p:nvPr/>
        </p:nvPicPr>
        <p:blipFill>
          <a:blip r:embed="rId17"/>
          <a:srcRect l="7363" t="3649" r="58198" b="52536"/>
          <a:stretch/>
        </p:blipFill>
        <p:spPr>
          <a:xfrm>
            <a:off x="8215920" y="5165640"/>
            <a:ext cx="964800" cy="1504080"/>
          </a:xfrm>
          <a:prstGeom prst="rect">
            <a:avLst/>
          </a:prstGeom>
          <a:ln w="12600">
            <a:noFill/>
          </a:ln>
        </p:spPr>
      </p:pic>
      <p:pic>
        <p:nvPicPr>
          <p:cNvPr id="140" name="Bildschirmfoto 2019-05-18 um 16.34.08.png" descr=""/>
          <p:cNvPicPr/>
          <p:nvPr/>
        </p:nvPicPr>
        <p:blipFill>
          <a:blip r:embed="rId18"/>
          <a:srcRect l="7726" t="0" r="54392" b="53559"/>
          <a:stretch/>
        </p:blipFill>
        <p:spPr>
          <a:xfrm>
            <a:off x="9208080" y="5099040"/>
            <a:ext cx="926640" cy="1337040"/>
          </a:xfrm>
          <a:prstGeom prst="rect">
            <a:avLst/>
          </a:prstGeom>
          <a:ln w="12600">
            <a:noFill/>
          </a:ln>
        </p:spPr>
      </p:pic>
      <p:pic>
        <p:nvPicPr>
          <p:cNvPr id="141" name="Bildschirmfoto 2019-05-18 um 16.34.18.png" descr=""/>
          <p:cNvPicPr/>
          <p:nvPr/>
        </p:nvPicPr>
        <p:blipFill>
          <a:blip r:embed="rId19"/>
          <a:srcRect l="7168" t="0" r="43649" b="52449"/>
          <a:stretch/>
        </p:blipFill>
        <p:spPr>
          <a:xfrm>
            <a:off x="10161720" y="5219280"/>
            <a:ext cx="1088640" cy="139680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CustomShape 1"/>
          <p:cNvSpPr/>
          <p:nvPr/>
        </p:nvSpPr>
        <p:spPr>
          <a:xfrm>
            <a:off x="442440" y="9344880"/>
            <a:ext cx="919188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Prof. Dr. Anne Brüggemann-Klein | XML-Technologie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4509360" y="1254960"/>
            <a:ext cx="4010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1" lang="de-DE" sz="3600" spc="-1" strike="noStrike">
                <a:solidFill>
                  <a:srgbClr val="000000"/>
                </a:solidFill>
                <a:latin typeface="Arial"/>
                <a:ea typeface="Arial"/>
              </a:rPr>
              <a:t>Snippet from SVG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144" name="Picture 5" descr=""/>
          <p:cNvPicPr/>
          <p:nvPr/>
        </p:nvPicPr>
        <p:blipFill>
          <a:blip r:embed="rId1"/>
          <a:stretch/>
        </p:blipFill>
        <p:spPr>
          <a:xfrm>
            <a:off x="5553000" y="2428560"/>
            <a:ext cx="7111440" cy="5471280"/>
          </a:xfrm>
          <a:prstGeom prst="rect">
            <a:avLst/>
          </a:prstGeom>
          <a:ln>
            <a:noFill/>
          </a:ln>
        </p:spPr>
      </p:pic>
      <p:sp>
        <p:nvSpPr>
          <p:cNvPr id="145" name="CustomShape 3"/>
          <p:cNvSpPr/>
          <p:nvPr/>
        </p:nvSpPr>
        <p:spPr>
          <a:xfrm>
            <a:off x="597600" y="2777760"/>
            <a:ext cx="4545360" cy="330192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marL="197640" indent="-19584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Jede Karte besteht aus 3 Komponenten: Kartenhintergrund, Kartenfarbe und Kartenzahl, die durch “xlink:href” referenziert werden. </a:t>
            </a:r>
            <a:endParaRPr b="0" lang="de-DE" sz="24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br/>
            <a:br/>
            <a:endParaRPr b="0" lang="de-D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442440" y="9344880"/>
            <a:ext cx="919188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Prof. Dr. Anne Brüggemann-Klein | XML-Technologie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4509360" y="1254960"/>
            <a:ext cx="4010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1" lang="de-DE" sz="3600" spc="-1" strike="noStrike">
                <a:solidFill>
                  <a:srgbClr val="000000"/>
                </a:solidFill>
                <a:latin typeface="Arial"/>
                <a:ea typeface="Arial"/>
              </a:rPr>
              <a:t>Snippet from SVG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148" name="Picture 6" descr=""/>
          <p:cNvPicPr/>
          <p:nvPr/>
        </p:nvPicPr>
        <p:blipFill>
          <a:blip r:embed="rId1"/>
          <a:stretch/>
        </p:blipFill>
        <p:spPr>
          <a:xfrm>
            <a:off x="5926320" y="2428560"/>
            <a:ext cx="6767280" cy="2193840"/>
          </a:xfrm>
          <a:prstGeom prst="rect">
            <a:avLst/>
          </a:prstGeom>
          <a:ln>
            <a:noFill/>
          </a:ln>
        </p:spPr>
      </p:pic>
      <p:pic>
        <p:nvPicPr>
          <p:cNvPr id="149" name="Picture 7" descr=""/>
          <p:cNvPicPr/>
          <p:nvPr/>
        </p:nvPicPr>
        <p:blipFill>
          <a:blip r:embed="rId2"/>
          <a:stretch/>
        </p:blipFill>
        <p:spPr>
          <a:xfrm>
            <a:off x="5926320" y="4948560"/>
            <a:ext cx="6767280" cy="2113920"/>
          </a:xfrm>
          <a:prstGeom prst="rect">
            <a:avLst/>
          </a:prstGeom>
          <a:ln>
            <a:noFill/>
          </a:ln>
        </p:spPr>
      </p:pic>
      <p:pic>
        <p:nvPicPr>
          <p:cNvPr id="150" name="Picture 8" descr=""/>
          <p:cNvPicPr/>
          <p:nvPr/>
        </p:nvPicPr>
        <p:blipFill>
          <a:blip r:embed="rId3"/>
          <a:stretch/>
        </p:blipFill>
        <p:spPr>
          <a:xfrm>
            <a:off x="5926320" y="7356960"/>
            <a:ext cx="6767280" cy="1406880"/>
          </a:xfrm>
          <a:prstGeom prst="rect">
            <a:avLst/>
          </a:prstGeom>
          <a:ln>
            <a:noFill/>
          </a:ln>
        </p:spPr>
      </p:pic>
      <p:sp>
        <p:nvSpPr>
          <p:cNvPr id="151" name="CustomShape 3"/>
          <p:cNvSpPr/>
          <p:nvPr/>
        </p:nvSpPr>
        <p:spPr>
          <a:xfrm>
            <a:off x="597600" y="2779200"/>
            <a:ext cx="4946040" cy="257076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marL="197640" indent="-195840">
              <a:lnSpc>
                <a:spcPct val="100000"/>
              </a:lnSpc>
              <a:buSzPct val="100000"/>
              <a:buBlip>
                <a:blip r:embed="rId4"/>
              </a:buBlip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Solche Komponenten werden durch SVG-Elemente gemalt. Dabei ist das Element “path” sehr leicht zu benutzen. </a:t>
            </a:r>
            <a:endParaRPr b="0" lang="de-DE" sz="2400" spc="-1" strike="noStrike">
              <a:latin typeface="Arial"/>
            </a:endParaRPr>
          </a:p>
          <a:p>
            <a:pPr marL="360">
              <a:lnSpc>
                <a:spcPct val="100000"/>
              </a:lnSpc>
            </a:pPr>
            <a:br/>
            <a:br/>
            <a:endParaRPr b="0" lang="de-D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42440" y="9344880"/>
            <a:ext cx="919188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Prof. Dr. Anne Brüggemann-Klein | XML-Technologie</a:t>
            </a:r>
            <a:endParaRPr b="0" lang="de-DE" sz="1600" spc="-1" strike="noStrike">
              <a:latin typeface="Arial"/>
            </a:endParaRPr>
          </a:p>
        </p:txBody>
      </p:sp>
      <p:sp>
        <p:nvSpPr>
          <p:cNvPr id="153" name="CustomShape 2"/>
          <p:cNvSpPr/>
          <p:nvPr/>
        </p:nvSpPr>
        <p:spPr>
          <a:xfrm>
            <a:off x="4371120" y="1274760"/>
            <a:ext cx="42606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1" lang="de-DE" sz="3600" spc="-1" strike="noStrike">
                <a:solidFill>
                  <a:srgbClr val="000000"/>
                </a:solidFill>
                <a:latin typeface="Arial"/>
                <a:ea typeface="Arial"/>
              </a:rPr>
              <a:t>UML class diagram</a:t>
            </a:r>
            <a:endParaRPr b="0" lang="de-DE" sz="3600" spc="-1" strike="noStrike">
              <a:latin typeface="Arial"/>
            </a:endParaRPr>
          </a:p>
        </p:txBody>
      </p:sp>
      <p:pic>
        <p:nvPicPr>
          <p:cNvPr id="154" name="class_concept_diagram.png" descr=""/>
          <p:cNvPicPr/>
          <p:nvPr/>
        </p:nvPicPr>
        <p:blipFill>
          <a:blip r:embed="rId1"/>
          <a:stretch/>
        </p:blipFill>
        <p:spPr>
          <a:xfrm>
            <a:off x="435240" y="2436480"/>
            <a:ext cx="11745720" cy="6403680"/>
          </a:xfrm>
          <a:prstGeom prst="rect">
            <a:avLst/>
          </a:prstGeom>
          <a:ln w="126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42440" y="9344880"/>
            <a:ext cx="9191880" cy="242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  <a:ea typeface="Arial"/>
              </a:rPr>
              <a:t>Prof. Dr. Anne Brüggemann-Klein | XML-Technologie</a:t>
            </a:r>
            <a:endParaRPr b="0" lang="de-DE" sz="1600" spc="-1" strike="noStrike">
              <a:latin typeface="Arial"/>
            </a:endParaRPr>
          </a:p>
        </p:txBody>
      </p:sp>
      <p:pic>
        <p:nvPicPr>
          <p:cNvPr id="156" name="Bildschirmfoto 2019-05-18 um 14.24.30.png" descr=""/>
          <p:cNvPicPr/>
          <p:nvPr/>
        </p:nvPicPr>
        <p:blipFill>
          <a:blip r:embed="rId1"/>
          <a:srcRect l="6735" t="5052" r="33691" b="0"/>
          <a:stretch/>
        </p:blipFill>
        <p:spPr>
          <a:xfrm>
            <a:off x="5824440" y="2361240"/>
            <a:ext cx="6329520" cy="6438600"/>
          </a:xfrm>
          <a:prstGeom prst="rect">
            <a:avLst/>
          </a:prstGeom>
          <a:ln w="12600">
            <a:noFill/>
          </a:ln>
        </p:spPr>
      </p:pic>
      <p:sp>
        <p:nvSpPr>
          <p:cNvPr id="157" name="CustomShape 2"/>
          <p:cNvSpPr/>
          <p:nvPr/>
        </p:nvSpPr>
        <p:spPr>
          <a:xfrm>
            <a:off x="3501360" y="1159560"/>
            <a:ext cx="5999400" cy="649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>
              <a:lnSpc>
                <a:spcPct val="100000"/>
              </a:lnSpc>
            </a:pPr>
            <a:r>
              <a:rPr b="1" lang="de-DE" sz="3600" spc="-1" strike="noStrike">
                <a:solidFill>
                  <a:srgbClr val="000000"/>
                </a:solidFill>
                <a:latin typeface="Arial"/>
                <a:ea typeface="Arial"/>
              </a:rPr>
              <a:t>UML class diagram -&gt; DTD </a:t>
            </a:r>
            <a:endParaRPr b="0" lang="de-DE" sz="3600" spc="-1" strike="noStrike">
              <a:latin typeface="Arial"/>
            </a:endParaRPr>
          </a:p>
        </p:txBody>
      </p:sp>
      <p:sp>
        <p:nvSpPr>
          <p:cNvPr id="158" name="CustomShape 3"/>
          <p:cNvSpPr/>
          <p:nvPr/>
        </p:nvSpPr>
        <p:spPr>
          <a:xfrm>
            <a:off x="1018440" y="2653560"/>
            <a:ext cx="4545360" cy="11980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marL="197640" indent="-195840">
              <a:lnSpc>
                <a:spcPct val="100000"/>
              </a:lnSpc>
              <a:buSzPct val="100000"/>
              <a:buBlip>
                <a:blip r:embed="rId2"/>
              </a:buBlip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der Spieltisch besteht aus einem Kartendeck, einem Dealer und 1 bis 7 Spielern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159" name="CustomShape 4"/>
          <p:cNvSpPr/>
          <p:nvPr/>
        </p:nvSpPr>
        <p:spPr>
          <a:xfrm>
            <a:off x="1022400" y="4266000"/>
            <a:ext cx="4233240" cy="22964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marL="197640" indent="-195840">
              <a:lnSpc>
                <a:spcPct val="100000"/>
              </a:lnSpc>
              <a:buSzPct val="100000"/>
              <a:buBlip>
                <a:blip r:embed="rId3"/>
              </a:buBlip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das Kartendeck besteht aus 6 * 52 = 312 Karten, mit 2-10, J, K, Q, A in </a:t>
            </a:r>
            <a:r>
              <a:rPr b="1" lang="de-DE" sz="2400" spc="-1" strike="noStrike">
                <a:solidFill>
                  <a:srgbClr val="850d02"/>
                </a:solidFill>
                <a:latin typeface="Arial"/>
                <a:ea typeface="Arial"/>
              </a:rPr>
              <a:t>roter </a:t>
            </a:r>
            <a:r>
              <a:rPr b="1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und schwarzer Farbe, </a:t>
            </a:r>
            <a:br/>
            <a:r>
              <a:rPr b="1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die auch verdeckt liegen können</a:t>
            </a:r>
            <a:endParaRPr b="0" lang="de-DE" sz="2400" spc="-1" strike="noStrike">
              <a:latin typeface="Arial"/>
            </a:endParaRPr>
          </a:p>
        </p:txBody>
      </p:sp>
      <p:sp>
        <p:nvSpPr>
          <p:cNvPr id="160" name="CustomShape 5"/>
          <p:cNvSpPr/>
          <p:nvPr/>
        </p:nvSpPr>
        <p:spPr>
          <a:xfrm>
            <a:off x="1032120" y="6960600"/>
            <a:ext cx="3973320" cy="15638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marL="197640" indent="-195840">
              <a:lnSpc>
                <a:spcPct val="100000"/>
              </a:lnSpc>
              <a:buSzPct val="100000"/>
              <a:buBlip>
                <a:blip r:embed="rId4"/>
              </a:buBlip>
            </a:pPr>
            <a:r>
              <a:rPr b="1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1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jeder Spieler hat:</a:t>
            </a:r>
            <a:br/>
            <a:r>
              <a:rPr b="1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 ID-Namen,</a:t>
            </a:r>
            <a:br/>
            <a:r>
              <a:rPr b="1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 Einsatz und </a:t>
            </a:r>
            <a:br/>
            <a:r>
              <a:rPr b="1" lang="de-DE" sz="2400" spc="-1" strike="noStrike">
                <a:solidFill>
                  <a:srgbClr val="000000"/>
                </a:solidFill>
                <a:latin typeface="Arial"/>
                <a:ea typeface="Arial"/>
              </a:rPr>
              <a:t> Summe</a:t>
            </a:r>
            <a:endParaRPr b="0" lang="de-DE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0067a4"/>
      </a:accent1>
      <a:accent2>
        <a:srgbClr val="00446c"/>
      </a:accent2>
      <a:accent3>
        <a:srgbClr val="75b0d2"/>
      </a:accent3>
      <a:accent4>
        <a:srgbClr val="a7d1ee"/>
      </a:accent4>
      <a:accent5>
        <a:srgbClr val="e1ded5"/>
      </a:accent5>
      <a:accent6>
        <a:srgbClr val="ea862c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0067a4"/>
      </a:accent1>
      <a:accent2>
        <a:srgbClr val="00446c"/>
      </a:accent2>
      <a:accent3>
        <a:srgbClr val="75b0d2"/>
      </a:accent3>
      <a:accent4>
        <a:srgbClr val="a7d1ee"/>
      </a:accent4>
      <a:accent5>
        <a:srgbClr val="e1ded5"/>
      </a:accent5>
      <a:accent6>
        <a:srgbClr val="ea862c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287</TotalTime>
  <Application>LibreOffice/6.2.3.2$Linux_X86_64 LibreOffice_project/20$Build-2</Application>
  <Words>307</Words>
  <Paragraphs>47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de-DE</dc:language>
  <cp:lastModifiedBy/>
  <dcterms:modified xsi:type="dcterms:W3CDTF">2019-05-20T10:18:27Z</dcterms:modified>
  <cp:revision>18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自定义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15</vt:i4>
  </property>
</Properties>
</file>